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443" r:id="rId3"/>
    <p:sldId id="449" r:id="rId4"/>
    <p:sldId id="442" r:id="rId5"/>
    <p:sldId id="444" r:id="rId6"/>
    <p:sldId id="445" r:id="rId7"/>
    <p:sldId id="446" r:id="rId8"/>
    <p:sldId id="447" r:id="rId9"/>
    <p:sldId id="45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afonov\Desktop\&#65319;&#65331;\ERINA%20work\Country%20UNFCCC%20reports\Japan\Emission%20data%201990-2014%20-%20Japa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SUmmary%20of%20data%20on%20fuel%20reserves%20-%2008-06-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F:\SUmmary%20of%20data%20on%20fuel%20reserves%20-%2008-06-201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F:\SUmmary%20of%20data%20on%20fuel%20reserves%20-%2008-06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altLang="ja-JP" sz="1200" b="1" dirty="0"/>
              <a:t>Глобальные</a:t>
            </a:r>
            <a:r>
              <a:rPr lang="ru-RU" altLang="ja-JP" sz="1200" b="1" baseline="0" dirty="0"/>
              <a:t> выбросы углерода, </a:t>
            </a:r>
            <a:r>
              <a:rPr lang="ru-RU" altLang="ja-JP" sz="1200" b="1" baseline="0" dirty="0" smtClean="0"/>
              <a:t>млрд </a:t>
            </a:r>
            <a:r>
              <a:rPr lang="ru-RU" altLang="ja-JP" sz="1200" b="1" baseline="0" dirty="0"/>
              <a:t>т СО2-экв</a:t>
            </a:r>
            <a:endParaRPr lang="en-US" altLang="ja-JP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A-4937-A68F-CC8CEDB52A6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A-4937-A68F-CC8CEDB52A6D}"/>
              </c:ext>
            </c:extLst>
          </c:dPt>
          <c:dPt>
            <c:idx val="3"/>
            <c:invertIfNegative val="0"/>
            <c:bubble3D val="0"/>
            <c:spPr>
              <a:solidFill>
                <a:srgbClr val="F648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4A-4937-A68F-CC8CEDB52A6D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38.759124087591225</c:v>
                </c:pt>
                <c:pt idx="1">
                  <c:v>47.837837837837824</c:v>
                </c:pt>
                <c:pt idx="2">
                  <c:v>53.1</c:v>
                </c:pt>
                <c:pt idx="3">
                  <c:v>19.37956204379562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4A-4937-A68F-CC8CEDB52A6D}"/>
            </c:ext>
          </c:extLst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64848">
                  <a:alpha val="57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34A-4937-A68F-CC8CEDB52A6D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2">
                  <c:v>5.5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4A-4937-A68F-CC8CEDB52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134080"/>
        <c:axId val="951356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1990</c:v>
                      </c:pt>
                      <c:pt idx="1">
                        <c:v>2010</c:v>
                      </c:pt>
                      <c:pt idx="2">
                        <c:v>2030</c:v>
                      </c:pt>
                      <c:pt idx="3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1990</c:v>
                      </c:pt>
                      <c:pt idx="1">
                        <c:v>2010</c:v>
                      </c:pt>
                      <c:pt idx="2">
                        <c:v>2030</c:v>
                      </c:pt>
                      <c:pt idx="3">
                        <c:v>2050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034A-4937-A68F-CC8CEDB52A6D}"/>
                  </c:ext>
                </c:extLst>
              </c15:ser>
            </c15:filteredBarSeries>
          </c:ext>
        </c:extLst>
      </c:barChart>
      <c:catAx>
        <c:axId val="9513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35616"/>
        <c:crosses val="autoZero"/>
        <c:auto val="1"/>
        <c:lblAlgn val="ctr"/>
        <c:lblOffset val="100"/>
        <c:noMultiLvlLbl val="0"/>
      </c:catAx>
      <c:valAx>
        <c:axId val="951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3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0216483882745"/>
          <c:y val="5.8789764100285163E-2"/>
          <c:w val="0.81752877798158485"/>
          <c:h val="0.69785932876145051"/>
        </c:manualLayout>
      </c:layout>
      <c:lineChart>
        <c:grouping val="standar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Энергетика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Sheet2!$B$20:$Z$20</c:f>
              <c:numCache>
                <c:formatCode>General</c:formatCode>
                <c:ptCount val="25"/>
                <c:pt idx="0">
                  <c:v>354.41145031734101</c:v>
                </c:pt>
                <c:pt idx="1">
                  <c:v>357.53768347567666</c:v>
                </c:pt>
                <c:pt idx="2">
                  <c:v>364.339671296402</c:v>
                </c:pt>
                <c:pt idx="3">
                  <c:v>348.0813542286138</c:v>
                </c:pt>
                <c:pt idx="4">
                  <c:v>389.11854189671766</c:v>
                </c:pt>
                <c:pt idx="5">
                  <c:v>379.16791094040423</c:v>
                </c:pt>
                <c:pt idx="6">
                  <c:v>381.33265964021626</c:v>
                </c:pt>
                <c:pt idx="7">
                  <c:v>379.20270507849744</c:v>
                </c:pt>
                <c:pt idx="8">
                  <c:v>367.19316263607811</c:v>
                </c:pt>
                <c:pt idx="9">
                  <c:v>386.31391078058215</c:v>
                </c:pt>
                <c:pt idx="10">
                  <c:v>395.37181146583583</c:v>
                </c:pt>
                <c:pt idx="11">
                  <c:v>385.44986258083907</c:v>
                </c:pt>
                <c:pt idx="12">
                  <c:v>416.5769311209653</c:v>
                </c:pt>
                <c:pt idx="13">
                  <c:v>433.33073562950443</c:v>
                </c:pt>
                <c:pt idx="14">
                  <c:v>430.37119674912014</c:v>
                </c:pt>
                <c:pt idx="15">
                  <c:v>450.5985000946838</c:v>
                </c:pt>
                <c:pt idx="16">
                  <c:v>439.12429276241949</c:v>
                </c:pt>
                <c:pt idx="17">
                  <c:v>501.4884858987175</c:v>
                </c:pt>
                <c:pt idx="18">
                  <c:v>476.59690223974076</c:v>
                </c:pt>
                <c:pt idx="19">
                  <c:v>439.439809813902</c:v>
                </c:pt>
                <c:pt idx="20">
                  <c:v>463.90207174347614</c:v>
                </c:pt>
                <c:pt idx="21">
                  <c:v>521.5419886572646</c:v>
                </c:pt>
                <c:pt idx="22">
                  <c:v>564.85798270687781</c:v>
                </c:pt>
                <c:pt idx="23">
                  <c:v>567.13409641751878</c:v>
                </c:pt>
                <c:pt idx="24">
                  <c:v>534.56094533992859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3E-4506-A18C-5AB109498D2A}"/>
            </c:ext>
          </c:extLst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Промышленность и строительство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Sheet2!$B$21:$Z$21</c:f>
              <c:numCache>
                <c:formatCode>General</c:formatCode>
                <c:ptCount val="25"/>
                <c:pt idx="0">
                  <c:v>381.93668757342397</c:v>
                </c:pt>
                <c:pt idx="1">
                  <c:v>376.98376808097629</c:v>
                </c:pt>
                <c:pt idx="2">
                  <c:v>370.40075562967803</c:v>
                </c:pt>
                <c:pt idx="3">
                  <c:v>369.02386227112464</c:v>
                </c:pt>
                <c:pt idx="4">
                  <c:v>379.02707174636345</c:v>
                </c:pt>
                <c:pt idx="5">
                  <c:v>385.10936460976211</c:v>
                </c:pt>
                <c:pt idx="6">
                  <c:v>389.27923959228366</c:v>
                </c:pt>
                <c:pt idx="7">
                  <c:v>389.60436095267477</c:v>
                </c:pt>
                <c:pt idx="8">
                  <c:v>366.15375004735751</c:v>
                </c:pt>
                <c:pt idx="9">
                  <c:v>372.80901336231534</c:v>
                </c:pt>
                <c:pt idx="10">
                  <c:v>382.07090617618724</c:v>
                </c:pt>
                <c:pt idx="11">
                  <c:v>376.36242972237926</c:v>
                </c:pt>
                <c:pt idx="12">
                  <c:v>387.60010292231192</c:v>
                </c:pt>
                <c:pt idx="13">
                  <c:v>386.74029747638895</c:v>
                </c:pt>
                <c:pt idx="14">
                  <c:v>388.76006988629911</c:v>
                </c:pt>
                <c:pt idx="15">
                  <c:v>377.10430090486079</c:v>
                </c:pt>
                <c:pt idx="16">
                  <c:v>381.29189632826245</c:v>
                </c:pt>
                <c:pt idx="17">
                  <c:v>367.40998429197731</c:v>
                </c:pt>
                <c:pt idx="18">
                  <c:v>334.15151167182267</c:v>
                </c:pt>
                <c:pt idx="19">
                  <c:v>305.30753595733216</c:v>
                </c:pt>
                <c:pt idx="20">
                  <c:v>340.86293479179068</c:v>
                </c:pt>
                <c:pt idx="21">
                  <c:v>337.12818535701325</c:v>
                </c:pt>
                <c:pt idx="22">
                  <c:v>336.06716180070691</c:v>
                </c:pt>
                <c:pt idx="23">
                  <c:v>344.13440909154235</c:v>
                </c:pt>
                <c:pt idx="24">
                  <c:v>330.47491712539727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3E-4506-A18C-5AB109498D2A}"/>
            </c:ext>
          </c:extLst>
        </c:ser>
        <c:ser>
          <c:idx val="2"/>
          <c:order val="2"/>
          <c:tx>
            <c:strRef>
              <c:f>Sheet2!$A$22</c:f>
              <c:strCache>
                <c:ptCount val="1"/>
                <c:pt idx="0">
                  <c:v>Транспорт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Sheet2!$B$22:$Z$22</c:f>
              <c:numCache>
                <c:formatCode>General</c:formatCode>
                <c:ptCount val="25"/>
                <c:pt idx="0">
                  <c:v>204.24554989948038</c:v>
                </c:pt>
                <c:pt idx="1">
                  <c:v>216.85219412322726</c:v>
                </c:pt>
                <c:pt idx="2">
                  <c:v>223.18462764508737</c:v>
                </c:pt>
                <c:pt idx="3">
                  <c:v>226.78901038769962</c:v>
                </c:pt>
                <c:pt idx="4">
                  <c:v>235.91208418162361</c:v>
                </c:pt>
                <c:pt idx="5">
                  <c:v>244.86636143625361</c:v>
                </c:pt>
                <c:pt idx="6">
                  <c:v>251.41735265705103</c:v>
                </c:pt>
                <c:pt idx="7">
                  <c:v>252.84011876498016</c:v>
                </c:pt>
                <c:pt idx="8">
                  <c:v>250.86250290559471</c:v>
                </c:pt>
                <c:pt idx="9">
                  <c:v>254.66791208801388</c:v>
                </c:pt>
                <c:pt idx="10">
                  <c:v>253.32319387821474</c:v>
                </c:pt>
                <c:pt idx="11">
                  <c:v>257.17467586447884</c:v>
                </c:pt>
                <c:pt idx="12">
                  <c:v>252.57928831236248</c:v>
                </c:pt>
                <c:pt idx="13">
                  <c:v>248.04680384492323</c:v>
                </c:pt>
                <c:pt idx="14">
                  <c:v>241.89946335682723</c:v>
                </c:pt>
                <c:pt idx="15">
                  <c:v>235.79147291259139</c:v>
                </c:pt>
                <c:pt idx="16">
                  <c:v>232.5333727446714</c:v>
                </c:pt>
                <c:pt idx="17">
                  <c:v>229.44246757977231</c:v>
                </c:pt>
                <c:pt idx="18">
                  <c:v>220.74389125706676</c:v>
                </c:pt>
                <c:pt idx="19">
                  <c:v>217.13967719779134</c:v>
                </c:pt>
                <c:pt idx="20">
                  <c:v>217.69986921552498</c:v>
                </c:pt>
                <c:pt idx="21">
                  <c:v>214.75910393670608</c:v>
                </c:pt>
                <c:pt idx="22">
                  <c:v>219.42971531024108</c:v>
                </c:pt>
                <c:pt idx="23">
                  <c:v>217.70734902270061</c:v>
                </c:pt>
                <c:pt idx="24">
                  <c:v>210.14789763166559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83E-4506-A18C-5AB109498D2A}"/>
            </c:ext>
          </c:extLst>
        </c:ser>
        <c:ser>
          <c:idx val="3"/>
          <c:order val="3"/>
          <c:tx>
            <c:strRef>
              <c:f>Sheet2!$A$23</c:f>
              <c:strCache>
                <c:ptCount val="1"/>
                <c:pt idx="0">
                  <c:v>Лес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Sheet2!$B$23:$Z$23</c:f>
              <c:numCache>
                <c:formatCode>General</c:formatCode>
                <c:ptCount val="25"/>
                <c:pt idx="0">
                  <c:v>-78.937939630997334</c:v>
                </c:pt>
                <c:pt idx="1">
                  <c:v>-86.095556318970409</c:v>
                </c:pt>
                <c:pt idx="2">
                  <c:v>-86.44674236749357</c:v>
                </c:pt>
                <c:pt idx="3">
                  <c:v>-86.767381421120845</c:v>
                </c:pt>
                <c:pt idx="4">
                  <c:v>-87.119894282575572</c:v>
                </c:pt>
                <c:pt idx="5">
                  <c:v>-87.476443263569493</c:v>
                </c:pt>
                <c:pt idx="6">
                  <c:v>-91.122709107168077</c:v>
                </c:pt>
                <c:pt idx="7">
                  <c:v>-90.955413874933114</c:v>
                </c:pt>
                <c:pt idx="8">
                  <c:v>-90.824822387186501</c:v>
                </c:pt>
                <c:pt idx="9">
                  <c:v>-90.671559337452123</c:v>
                </c:pt>
                <c:pt idx="10">
                  <c:v>-90.507767434269653</c:v>
                </c:pt>
                <c:pt idx="11">
                  <c:v>-90.342426954287163</c:v>
                </c:pt>
                <c:pt idx="12">
                  <c:v>-90.171410067778055</c:v>
                </c:pt>
                <c:pt idx="13">
                  <c:v>-98.91306254124305</c:v>
                </c:pt>
                <c:pt idx="14">
                  <c:v>-98.387672317944933</c:v>
                </c:pt>
                <c:pt idx="15">
                  <c:v>-92.527768852989027</c:v>
                </c:pt>
                <c:pt idx="16">
                  <c:v>-86.691725220517498</c:v>
                </c:pt>
                <c:pt idx="17">
                  <c:v>-85.428471733372461</c:v>
                </c:pt>
                <c:pt idx="18">
                  <c:v>-80.197299557655413</c:v>
                </c:pt>
                <c:pt idx="19">
                  <c:v>-75.375683232885507</c:v>
                </c:pt>
                <c:pt idx="20">
                  <c:v>-75.918829880993201</c:v>
                </c:pt>
                <c:pt idx="21">
                  <c:v>-77.687030046887699</c:v>
                </c:pt>
                <c:pt idx="22">
                  <c:v>-77.277206697877475</c:v>
                </c:pt>
                <c:pt idx="23">
                  <c:v>-68.044029427490614</c:v>
                </c:pt>
                <c:pt idx="24">
                  <c:v>-65.230406104498527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83E-4506-A18C-5AB109498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16032"/>
        <c:axId val="101517568"/>
      </c:lineChart>
      <c:catAx>
        <c:axId val="1015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17568"/>
        <c:crosses val="autoZero"/>
        <c:auto val="1"/>
        <c:lblAlgn val="ctr"/>
        <c:lblOffset val="100"/>
        <c:noMultiLvlLbl val="0"/>
      </c:catAx>
      <c:valAx>
        <c:axId val="10151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04232863015221"/>
          <c:y val="0.78531425801173571"/>
          <c:w val="0.80150844917458164"/>
          <c:h val="0.18261859793356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altLang="ja-JP" sz="1200" b="0" i="0" baseline="0">
                <a:effectLst/>
              </a:rPr>
              <a:t>Генерирующие мощности ВИЭ в Китае, ГВт</a:t>
            </a:r>
            <a:endParaRPr lang="en-US" altLang="ja-JP" sz="1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Renewables!$A$18</c:f>
              <c:strCache>
                <c:ptCount val="1"/>
                <c:pt idx="0">
                  <c:v>Установленная мощность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Renewables!$B$17:$E$17</c:f>
              <c:strCache>
                <c:ptCount val="4"/>
                <c:pt idx="0">
                  <c:v>Ветровая</c:v>
                </c:pt>
                <c:pt idx="1">
                  <c:v>Солнечная эл.эн.</c:v>
                </c:pt>
                <c:pt idx="2">
                  <c:v>Гидро</c:v>
                </c:pt>
                <c:pt idx="3">
                  <c:v>Приливная</c:v>
                </c:pt>
              </c:strCache>
            </c:strRef>
          </c:cat>
          <c:val>
            <c:numRef>
              <c:f>Renewables!$B$18:$E$18</c:f>
              <c:numCache>
                <c:formatCode>0</c:formatCode>
                <c:ptCount val="4"/>
                <c:pt idx="0" formatCode="General">
                  <c:v>115</c:v>
                </c:pt>
                <c:pt idx="1">
                  <c:v>28.2</c:v>
                </c:pt>
                <c:pt idx="2" formatCode="General">
                  <c:v>280</c:v>
                </c:pt>
                <c:pt idx="3" formatCode="0.000">
                  <c:v>3.9000000000000016E-3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CC-423C-AAB1-AD27E377F98C}"/>
            </c:ext>
          </c:extLst>
        </c:ser>
        <c:ser>
          <c:idx val="1"/>
          <c:order val="1"/>
          <c:tx>
            <c:strRef>
              <c:f>Renewables!$A$19</c:f>
              <c:strCache>
                <c:ptCount val="1"/>
                <c:pt idx="0">
                  <c:v>Технически доступно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Renewables!$B$17:$E$17</c:f>
              <c:strCache>
                <c:ptCount val="4"/>
                <c:pt idx="0">
                  <c:v>Ветровая</c:v>
                </c:pt>
                <c:pt idx="1">
                  <c:v>Солнечная эл.эн.</c:v>
                </c:pt>
                <c:pt idx="2">
                  <c:v>Гидро</c:v>
                </c:pt>
                <c:pt idx="3">
                  <c:v>Приливная</c:v>
                </c:pt>
              </c:strCache>
            </c:strRef>
          </c:cat>
          <c:val>
            <c:numRef>
              <c:f>Renewables!$B$19:$E$19</c:f>
              <c:numCache>
                <c:formatCode>General</c:formatCode>
                <c:ptCount val="4"/>
                <c:pt idx="0">
                  <c:v>2800</c:v>
                </c:pt>
                <c:pt idx="1">
                  <c:v>2700</c:v>
                </c:pt>
                <c:pt idx="2">
                  <c:v>700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CC-423C-AAB1-AD27E377F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67488"/>
        <c:axId val="102830848"/>
      </c:barChart>
      <c:catAx>
        <c:axId val="1015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30848"/>
        <c:crosses val="autoZero"/>
        <c:auto val="1"/>
        <c:lblAlgn val="ctr"/>
        <c:lblOffset val="100"/>
        <c:noMultiLvlLbl val="0"/>
      </c:catAx>
      <c:valAx>
        <c:axId val="10283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altLang="ja-JP" sz="1200" dirty="0" smtClean="0"/>
              <a:t>Лес</a:t>
            </a:r>
            <a:endParaRPr lang="en-US" altLang="ja-JP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Sheet2!$B$2:$C$2</c:f>
              <c:numCache>
                <c:formatCode>General</c:formatCode>
                <c:ptCount val="2"/>
                <c:pt idx="0">
                  <c:v>2013</c:v>
                </c:pt>
                <c:pt idx="1">
                  <c:v>2030</c:v>
                </c:pt>
              </c:numCache>
            </c:numRef>
          </c:cat>
          <c:val>
            <c:numRef>
              <c:f>Sheet2!$B$3:$C$3</c:f>
              <c:numCache>
                <c:formatCode>General</c:formatCode>
                <c:ptCount val="2"/>
                <c:pt idx="0">
                  <c:v>718</c:v>
                </c:pt>
                <c:pt idx="1">
                  <c:v>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8F-4DAF-BD6C-140CD6051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58112"/>
        <c:axId val="1029582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Sheet2!$B$2:$C$2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Sheet2!$B$2:$C$2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8F-4DAF-BD6C-140CD605120D}"/>
                  </c:ext>
                </c:extLst>
              </c15:ser>
            </c15:filteredBarSeries>
          </c:ext>
        </c:extLst>
      </c:barChart>
      <c:catAx>
        <c:axId val="10285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58208"/>
        <c:crosses val="autoZero"/>
        <c:auto val="1"/>
        <c:lblAlgn val="ctr"/>
        <c:lblOffset val="100"/>
        <c:noMultiLvlLbl val="0"/>
      </c:catAx>
      <c:valAx>
        <c:axId val="10295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5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altLang="ja-JP" sz="1200" dirty="0" smtClean="0"/>
              <a:t>Пастбища</a:t>
            </a:r>
            <a:endParaRPr lang="en-US" altLang="ja-JP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Sheet2!$B$4:$C$4</c:f>
              <c:numCache>
                <c:formatCode>General</c:formatCode>
                <c:ptCount val="2"/>
                <c:pt idx="0">
                  <c:v>2013</c:v>
                </c:pt>
                <c:pt idx="1">
                  <c:v>2030</c:v>
                </c:pt>
              </c:numCache>
            </c:numRef>
          </c:cat>
          <c:val>
            <c:numRef>
              <c:f>Sheet2!$B$5:$C$5</c:f>
              <c:numCache>
                <c:formatCode>General</c:formatCode>
                <c:ptCount val="2"/>
                <c:pt idx="0">
                  <c:v>34804</c:v>
                </c:pt>
                <c:pt idx="1">
                  <c:v>35034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3F-45E0-87C4-8F2F57916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74592"/>
        <c:axId val="1029761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83F-45E0-87C4-8F2F57916CE7}"/>
                  </c:ext>
                </c:extLst>
              </c15:ser>
            </c15:filteredBarSeries>
          </c:ext>
        </c:extLst>
      </c:barChart>
      <c:catAx>
        <c:axId val="1029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76128"/>
        <c:crosses val="autoZero"/>
        <c:auto val="1"/>
        <c:lblAlgn val="ctr"/>
        <c:lblOffset val="100"/>
        <c:noMultiLvlLbl val="0"/>
      </c:catAx>
      <c:valAx>
        <c:axId val="102976128"/>
        <c:scaling>
          <c:orientation val="minMax"/>
          <c:min val="3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7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0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3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9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0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gvsafonov@hse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7776864" cy="2304258"/>
          </a:xfrm>
        </p:spPr>
        <p:txBody>
          <a:bodyPr>
            <a:normAutofit fontScale="70000" lnSpcReduction="20000"/>
          </a:bodyPr>
          <a:lstStyle/>
          <a:p>
            <a:r>
              <a:rPr lang="ru-RU" sz="3600" smtClean="0">
                <a:solidFill>
                  <a:schemeClr val="tx1"/>
                </a:solidFill>
              </a:rPr>
              <a:t>Г.В</a:t>
            </a:r>
            <a:r>
              <a:rPr lang="ru-RU" sz="3600" dirty="0" smtClean="0">
                <a:solidFill>
                  <a:schemeClr val="tx1"/>
                </a:solidFill>
              </a:rPr>
              <a:t>. Сафонов, директор Центра экономики окружающей среды и природных ресурсов НИУ «Высшая школа экономики», </a:t>
            </a:r>
            <a:r>
              <a:rPr lang="ru-RU" sz="3600" dirty="0" err="1" smtClean="0">
                <a:solidFill>
                  <a:schemeClr val="tx1"/>
                </a:solidFill>
              </a:rPr>
              <a:t>к.э.н</a:t>
            </a:r>
            <a:r>
              <a:rPr lang="ru-RU" sz="3600" dirty="0" smtClean="0">
                <a:solidFill>
                  <a:schemeClr val="tx1"/>
                </a:solidFill>
              </a:rPr>
              <a:t>. (Москва)</a:t>
            </a:r>
            <a:endParaRPr lang="en-US" sz="2900" i="1" dirty="0" smtClean="0">
              <a:solidFill>
                <a:schemeClr val="tx1"/>
              </a:solidFill>
            </a:endParaRPr>
          </a:p>
          <a:p>
            <a:endParaRPr lang="ru-RU" sz="2900" i="1" dirty="0" smtClean="0">
              <a:solidFill>
                <a:schemeClr val="tx1"/>
              </a:solidFill>
            </a:endParaRPr>
          </a:p>
          <a:p>
            <a:r>
              <a:rPr lang="ru-RU" sz="2900" i="1" dirty="0" smtClean="0">
                <a:solidFill>
                  <a:schemeClr val="tx1"/>
                </a:solidFill>
              </a:rPr>
              <a:t>Совет </a:t>
            </a:r>
            <a:r>
              <a:rPr lang="ru-RU" sz="2900" i="1" dirty="0">
                <a:solidFill>
                  <a:schemeClr val="tx1"/>
                </a:solidFill>
              </a:rPr>
              <a:t>по переходу к «зеленой экономике</a:t>
            </a:r>
            <a:r>
              <a:rPr lang="ru-RU" sz="2900" i="1" dirty="0" smtClean="0">
                <a:solidFill>
                  <a:schemeClr val="tx1"/>
                </a:solidFill>
              </a:rPr>
              <a:t>»</a:t>
            </a:r>
            <a:endParaRPr lang="ru-RU" sz="2900" i="1" dirty="0">
              <a:solidFill>
                <a:schemeClr val="tx1"/>
              </a:solidFill>
            </a:endParaRPr>
          </a:p>
          <a:p>
            <a:r>
              <a:rPr lang="ru-RU" sz="2900" i="1" dirty="0">
                <a:solidFill>
                  <a:schemeClr val="tx1"/>
                </a:solidFill>
              </a:rPr>
              <a:t>при Президенте Республики </a:t>
            </a:r>
            <a:r>
              <a:rPr lang="ru-RU" sz="2900" i="1" dirty="0" smtClean="0">
                <a:solidFill>
                  <a:schemeClr val="tx1"/>
                </a:solidFill>
              </a:rPr>
              <a:t>Казахстан, Астана, 4 июля </a:t>
            </a:r>
            <a:r>
              <a:rPr lang="en-US" sz="2900" i="1" dirty="0" smtClean="0">
                <a:solidFill>
                  <a:schemeClr val="tx1"/>
                </a:solidFill>
              </a:rPr>
              <a:t>2016</a:t>
            </a:r>
            <a:r>
              <a:rPr lang="ru-RU" sz="2900" i="1" dirty="0" smtClean="0">
                <a:solidFill>
                  <a:schemeClr val="tx1"/>
                </a:solidFill>
              </a:rPr>
              <a:t> г.</a:t>
            </a:r>
            <a:endParaRPr lang="en-US" sz="2900" i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Механизмы реализации </a:t>
            </a:r>
            <a:r>
              <a:rPr lang="ru-RU" sz="3600" b="1" dirty="0" smtClean="0">
                <a:solidFill>
                  <a:srgbClr val="0070C0"/>
                </a:solidFill>
              </a:rPr>
              <a:t>Парижского климатического соглашения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на глобальном </a:t>
            </a:r>
            <a:r>
              <a:rPr lang="ru-RU" sz="3600" b="1" dirty="0">
                <a:solidFill>
                  <a:srgbClr val="0070C0"/>
                </a:solidFill>
              </a:rPr>
              <a:t>уровне</a:t>
            </a:r>
          </a:p>
        </p:txBody>
      </p:sp>
    </p:spTree>
    <p:extLst>
      <p:ext uri="{BB962C8B-B14F-4D97-AF65-F5344CB8AC3E}">
        <p14:creationId xmlns:p14="http://schemas.microsoft.com/office/powerpoint/2010/main" val="40673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88713"/>
          </a:xfrm>
        </p:spPr>
        <p:txBody>
          <a:bodyPr/>
          <a:lstStyle/>
          <a:p>
            <a:r>
              <a:rPr kumimoji="1" lang="ru-RU" altLang="ja-JP" dirty="0" smtClean="0"/>
              <a:t>Парижское соглашение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6485"/>
            <a:ext cx="7272808" cy="1650437"/>
          </a:xfrm>
        </p:spPr>
        <p:txBody>
          <a:bodyPr>
            <a:normAutofit/>
          </a:bodyPr>
          <a:lstStyle/>
          <a:p>
            <a:r>
              <a:rPr kumimoji="1" lang="ru-RU" altLang="ja-JP" sz="2400" dirty="0" smtClean="0"/>
              <a:t>Климатическая цель: потепление не более «2</a:t>
            </a:r>
            <a:r>
              <a:rPr kumimoji="1" lang="ru-RU" altLang="ja-JP" sz="2400" baseline="30000" dirty="0" smtClean="0"/>
              <a:t>0</a:t>
            </a:r>
            <a:r>
              <a:rPr kumimoji="1" lang="ru-RU" altLang="ja-JP" sz="2400" dirty="0" smtClean="0"/>
              <a:t>С»</a:t>
            </a:r>
          </a:p>
          <a:p>
            <a:r>
              <a:rPr kumimoji="1" lang="ru-RU" altLang="ja-JP" sz="2400" dirty="0" smtClean="0"/>
              <a:t>Цели по снижению выбросов углерода определены странами. </a:t>
            </a:r>
            <a:r>
              <a:rPr kumimoji="1" lang="ru-RU" altLang="ja-JP" sz="2400" dirty="0" smtClean="0">
                <a:solidFill>
                  <a:srgbClr val="0070C0"/>
                </a:solidFill>
              </a:rPr>
              <a:t>Однако суммарные обязательства по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INDC</a:t>
            </a:r>
            <a:r>
              <a:rPr kumimoji="1" lang="ru-RU" altLang="ja-JP" sz="2400" dirty="0" smtClean="0">
                <a:solidFill>
                  <a:srgbClr val="0070C0"/>
                </a:solidFill>
              </a:rPr>
              <a:t> ведут к 3</a:t>
            </a:r>
            <a:r>
              <a:rPr kumimoji="1" lang="ru-RU" altLang="ja-JP" sz="2400" baseline="30000" dirty="0" smtClean="0">
                <a:solidFill>
                  <a:srgbClr val="0070C0"/>
                </a:solidFill>
              </a:rPr>
              <a:t>0</a:t>
            </a:r>
            <a:r>
              <a:rPr kumimoji="1" lang="ru-RU" altLang="ja-JP" sz="2400" dirty="0" smtClean="0">
                <a:solidFill>
                  <a:srgbClr val="0070C0"/>
                </a:solidFill>
              </a:rPr>
              <a:t>С и выше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2142"/>
              </p:ext>
            </p:extLst>
          </p:nvPr>
        </p:nvGraphicFramePr>
        <p:xfrm>
          <a:off x="4572000" y="2920056"/>
          <a:ext cx="4478635" cy="256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996952"/>
            <a:ext cx="4104456" cy="381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ru-RU" altLang="ja-JP" sz="2400" dirty="0"/>
              <a:t>ООН настаивает на сценарии «1,5</a:t>
            </a:r>
            <a:r>
              <a:rPr kumimoji="1" lang="ru-RU" altLang="ja-JP" sz="2400" baseline="30000" dirty="0"/>
              <a:t>0</a:t>
            </a:r>
            <a:r>
              <a:rPr kumimoji="1" lang="ru-RU" altLang="ja-JP" sz="2400" dirty="0"/>
              <a:t>С», готовятся доклады стран, бизнеса, НКО</a:t>
            </a:r>
            <a:endParaRPr kumimoji="1" lang="ja-JP" altLang="en-US" sz="2400" dirty="0"/>
          </a:p>
          <a:p>
            <a:r>
              <a:rPr kumimoji="1" lang="ru-RU" altLang="ja-JP" sz="2400" dirty="0" smtClean="0">
                <a:solidFill>
                  <a:srgbClr val="0070C0"/>
                </a:solidFill>
              </a:rPr>
              <a:t>Неизбежно будет пересмотр целей в сторону ужесточения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1317" y="336459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altLang="ja-JP" sz="1100" b="1" dirty="0" smtClean="0">
                <a:solidFill>
                  <a:srgbClr val="0070C0"/>
                </a:solidFill>
              </a:rPr>
              <a:t>Всего по </a:t>
            </a:r>
            <a:r>
              <a:rPr kumimoji="1" lang="en-US" altLang="ja-JP" sz="1100" b="1" dirty="0" smtClean="0">
                <a:solidFill>
                  <a:srgbClr val="0070C0"/>
                </a:solidFill>
              </a:rPr>
              <a:t>INDC</a:t>
            </a:r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7905" y="407073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sz="1100" b="1" dirty="0" smtClean="0">
                <a:solidFill>
                  <a:srgbClr val="FF0000"/>
                </a:solidFill>
              </a:rPr>
              <a:t>Необходимая цель -50%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nts and Settings\urri\Рабочий стол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r="30118"/>
          <a:stretch/>
        </p:blipFill>
        <p:spPr bwMode="auto">
          <a:xfrm>
            <a:off x="7771442" y="739213"/>
            <a:ext cx="1193046" cy="18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5824924"/>
            <a:ext cx="8527518" cy="984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ru-RU" altLang="ja-JP" sz="2400" dirty="0" smtClean="0"/>
              <a:t>К 2018 страны должны представить «дорожные карты» достижения целей (стратегии низкоуглеродного развития)</a:t>
            </a:r>
          </a:p>
        </p:txBody>
      </p:sp>
    </p:spTree>
    <p:extLst>
      <p:ext uri="{BB962C8B-B14F-4D97-AF65-F5344CB8AC3E}">
        <p14:creationId xmlns:p14="http://schemas.microsoft.com/office/powerpoint/2010/main" val="88791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ru-RU" altLang="ja-JP" dirty="0" smtClean="0"/>
              <a:t>Механизмы реализации ПКС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2" y="1343536"/>
            <a:ext cx="6480720" cy="5179714"/>
          </a:xfrm>
        </p:spPr>
        <p:txBody>
          <a:bodyPr>
            <a:normAutofit lnSpcReduction="10000"/>
          </a:bodyPr>
          <a:lstStyle/>
          <a:p>
            <a:r>
              <a:rPr kumimoji="1" lang="ru-RU" altLang="ja-JP" sz="2000" dirty="0" smtClean="0"/>
              <a:t>Разработка глобальных низкоуглеродных стратегий развития экономики (</a:t>
            </a:r>
            <a:r>
              <a:rPr kumimoji="1" lang="en-US" altLang="ja-JP" sz="2000" dirty="0" smtClean="0"/>
              <a:t>DDPP, World in 2050</a:t>
            </a:r>
            <a:r>
              <a:rPr lang="en-US" altLang="ja-JP" sz="2000" dirty="0" smtClean="0"/>
              <a:t>…) </a:t>
            </a:r>
            <a:r>
              <a:rPr lang="ru-RU" altLang="ja-JP" sz="2000" dirty="0" smtClean="0"/>
              <a:t/>
            </a:r>
            <a:br>
              <a:rPr lang="ru-RU" altLang="ja-JP" sz="2000" dirty="0" smtClean="0"/>
            </a:br>
            <a:r>
              <a:rPr lang="ru-RU" altLang="ja-JP" sz="2000" dirty="0" smtClean="0"/>
              <a:t>и отраслевых стратегий – энергетика, промышленность, транспорт и др. (МЭА, ОЭСР...)</a:t>
            </a:r>
            <a:endParaRPr lang="en-US" altLang="ja-JP" sz="2000" dirty="0" smtClean="0"/>
          </a:p>
          <a:p>
            <a:r>
              <a:rPr kumimoji="1" lang="ru-RU" altLang="ja-JP" sz="2000" dirty="0" smtClean="0">
                <a:solidFill>
                  <a:srgbClr val="0070C0"/>
                </a:solidFill>
              </a:rPr>
              <a:t>Инвестиции и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R&amp;D 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в низкоуглеродные технологии, отказ от угольных проектов (Всемирный банк,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IFC, 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ЕБРР,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ADB…) </a:t>
            </a:r>
          </a:p>
          <a:p>
            <a:r>
              <a:rPr kumimoji="1" lang="ru-RU" altLang="ja-JP" sz="2000" dirty="0" smtClean="0"/>
              <a:t>Декарбонизация инвест-портфелей крупнейших инвесторов (ЮНЕП – </a:t>
            </a:r>
            <a:r>
              <a:rPr kumimoji="1" lang="en-US" altLang="ja-JP" sz="2000" dirty="0" smtClean="0"/>
              <a:t>Portfolio </a:t>
            </a:r>
            <a:r>
              <a:rPr kumimoji="1" lang="en-US" altLang="ja-JP" sz="2000" dirty="0" err="1" smtClean="0"/>
              <a:t>Decarbonization</a:t>
            </a:r>
            <a:r>
              <a:rPr kumimoji="1" lang="en-US" altLang="ja-JP" sz="2000" dirty="0" smtClean="0"/>
              <a:t> </a:t>
            </a:r>
            <a:r>
              <a:rPr kumimoji="1" lang="ru-RU" altLang="ja-JP" sz="2000" dirty="0" smtClean="0"/>
              <a:t/>
            </a:r>
            <a:br>
              <a:rPr kumimoji="1" lang="ru-RU" altLang="ja-JP" sz="2000" dirty="0" smtClean="0"/>
            </a:br>
            <a:r>
              <a:rPr kumimoji="1" lang="en-US" altLang="ja-JP" sz="2000" dirty="0" smtClean="0"/>
              <a:t>Coalition</a:t>
            </a:r>
            <a:r>
              <a:rPr kumimoji="1" lang="ru-RU" altLang="ja-JP" sz="2000" dirty="0" smtClean="0"/>
              <a:t>, Норвежский пенсионный фонд...</a:t>
            </a:r>
            <a:r>
              <a:rPr kumimoji="1" lang="en-US" altLang="ja-JP" sz="2000" dirty="0" smtClean="0"/>
              <a:t>)</a:t>
            </a:r>
          </a:p>
          <a:p>
            <a:r>
              <a:rPr kumimoji="1" lang="ru-RU" altLang="ja-JP" sz="2000" dirty="0" smtClean="0">
                <a:solidFill>
                  <a:srgbClr val="0070C0"/>
                </a:solidFill>
              </a:rPr>
              <a:t>Расширение</a:t>
            </a:r>
            <a:r>
              <a:rPr kumimoji="1" lang="ru-RU" altLang="ja-JP" sz="2000" dirty="0">
                <a:solidFill>
                  <a:srgbClr val="0070C0"/>
                </a:solidFill>
              </a:rPr>
              <a:t>/ глобализация углеродных 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рынков, введение </a:t>
            </a:r>
            <a:r>
              <a:rPr kumimoji="1" lang="ru-RU" altLang="ja-JP" sz="2000" dirty="0">
                <a:solidFill>
                  <a:srgbClr val="0070C0"/>
                </a:solidFill>
              </a:rPr>
              <a:t>цены на углерод (налоги и др.)</a:t>
            </a:r>
          </a:p>
          <a:p>
            <a:r>
              <a:rPr kumimoji="1" lang="ru-RU" altLang="ja-JP" sz="2000" dirty="0" smtClean="0"/>
              <a:t>Механизм </a:t>
            </a:r>
            <a:r>
              <a:rPr kumimoji="1" lang="ru-RU" altLang="ja-JP" sz="2000" dirty="0"/>
              <a:t>устойчивого развития (</a:t>
            </a:r>
            <a:r>
              <a:rPr kumimoji="1" lang="ru-RU" altLang="ja-JP" sz="2000" dirty="0" smtClean="0"/>
              <a:t>ст. 3 ПКС):</a:t>
            </a:r>
          </a:p>
          <a:p>
            <a:pPr lvl="1"/>
            <a:r>
              <a:rPr kumimoji="1" lang="ru-RU" altLang="ja-JP" sz="1600" dirty="0" smtClean="0"/>
              <a:t>Основан</a:t>
            </a:r>
            <a:r>
              <a:rPr kumimoji="1" lang="en-US" altLang="ja-JP" sz="1600" dirty="0" smtClean="0"/>
              <a:t> </a:t>
            </a:r>
            <a:r>
              <a:rPr kumimoji="1" lang="ru-RU" altLang="ja-JP" sz="1600" dirty="0" smtClean="0"/>
              <a:t>на проектных механизмах Киотского протокола</a:t>
            </a:r>
          </a:p>
          <a:p>
            <a:pPr lvl="1"/>
            <a:r>
              <a:rPr kumimoji="1" lang="ru-RU" altLang="ja-JP" sz="1600" dirty="0"/>
              <a:t>Пока не </a:t>
            </a:r>
            <a:r>
              <a:rPr kumimoji="1" lang="ru-RU" altLang="ja-JP" sz="1600" dirty="0" smtClean="0"/>
              <a:t>разработан, необходимо участие РК </a:t>
            </a:r>
          </a:p>
          <a:p>
            <a:pPr lvl="1"/>
            <a:r>
              <a:rPr kumimoji="1" lang="ru-RU" altLang="ja-JP" sz="1600" dirty="0" smtClean="0"/>
              <a:t>Япония предлагает свою схему «Совместного кредитования проектов» </a:t>
            </a:r>
            <a:r>
              <a:rPr kumimoji="1" lang="en-US" altLang="ja-JP" sz="1600" dirty="0" smtClean="0"/>
              <a:t>(JCM)</a:t>
            </a:r>
          </a:p>
          <a:p>
            <a:pPr lvl="1"/>
            <a:endParaRPr kumimoji="1" lang="ja-JP" alt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87322" y="4463615"/>
            <a:ext cx="2640294" cy="1750417"/>
            <a:chOff x="6444208" y="4946218"/>
            <a:chExt cx="2640294" cy="1750417"/>
          </a:xfrm>
        </p:grpSpPr>
        <p:sp>
          <p:nvSpPr>
            <p:cNvPr id="8" name="Rectangle 7"/>
            <p:cNvSpPr/>
            <p:nvPr/>
          </p:nvSpPr>
          <p:spPr>
            <a:xfrm>
              <a:off x="6444208" y="4946218"/>
              <a:ext cx="2619110" cy="1750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Рисунок 3" descr="Image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157192"/>
              <a:ext cx="2640294" cy="1526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444208" y="4946218"/>
              <a:ext cx="26402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-RU" altLang="ja-JP" sz="1000" b="1" dirty="0" smtClean="0"/>
                <a:t>Углеродные рынки мира</a:t>
              </a:r>
              <a:endParaRPr kumimoji="1" lang="ja-JP" altLang="en-US" sz="1000" b="1" dirty="0"/>
            </a:p>
          </p:txBody>
        </p:sp>
      </p:grpSp>
      <p:pic>
        <p:nvPicPr>
          <p:cNvPr id="1028" name="Picture 4" descr="http://static1.squarespace.com/static/54ff9c5ce4b0a53decccfb4c/t/55108bade4b054c2c84d6949/1441722299015/?format=150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61" y="3344820"/>
            <a:ext cx="2994587" cy="7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00192" y="1140206"/>
            <a:ext cx="2760538" cy="1951340"/>
            <a:chOff x="6300192" y="1140206"/>
            <a:chExt cx="2760538" cy="1951340"/>
          </a:xfrm>
        </p:grpSpPr>
        <p:sp>
          <p:nvSpPr>
            <p:cNvPr id="11" name="Rectangle 10"/>
            <p:cNvSpPr/>
            <p:nvPr/>
          </p:nvSpPr>
          <p:spPr>
            <a:xfrm>
              <a:off x="6300192" y="1140206"/>
              <a:ext cx="2706240" cy="1951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138" y="1412776"/>
              <a:ext cx="2640294" cy="167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420436" y="1140206"/>
              <a:ext cx="26402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-RU" altLang="ja-JP" sz="1000" b="1" dirty="0" smtClean="0"/>
                <a:t>Стратегии декарбонизации экономики </a:t>
              </a:r>
              <a:endParaRPr kumimoji="1" lang="ja-JP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07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63072" cy="1143000"/>
          </a:xfrm>
        </p:spPr>
        <p:txBody>
          <a:bodyPr/>
          <a:lstStyle/>
          <a:p>
            <a:r>
              <a:rPr kumimoji="1" lang="ru-RU" altLang="ja-JP" dirty="0" smtClean="0"/>
              <a:t>Япония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5426086" cy="5373216"/>
          </a:xfrm>
        </p:spPr>
        <p:txBody>
          <a:bodyPr>
            <a:normAutofit fontScale="62500" lnSpcReduction="20000"/>
          </a:bodyPr>
          <a:lstStyle/>
          <a:p>
            <a:r>
              <a:rPr kumimoji="1" lang="ru-RU" altLang="ja-JP" dirty="0" smtClean="0"/>
              <a:t>Перевыполнила обязательства по Киотскому протоколу, используя углеродный рынок</a:t>
            </a:r>
          </a:p>
          <a:p>
            <a:r>
              <a:rPr kumimoji="1" lang="ru-RU" altLang="ja-JP" dirty="0" smtClean="0">
                <a:solidFill>
                  <a:srgbClr val="0070C0"/>
                </a:solidFill>
              </a:rPr>
              <a:t>Проводит активную политику низкоуглеродного развития:</a:t>
            </a:r>
          </a:p>
          <a:p>
            <a:pPr lvl="1"/>
            <a:r>
              <a:rPr kumimoji="1" lang="ru-RU" altLang="ja-JP" dirty="0" smtClean="0">
                <a:solidFill>
                  <a:srgbClr val="0070C0"/>
                </a:solidFill>
              </a:rPr>
              <a:t>цель ВИЭ и АЭС: 44% к 2030 г</a:t>
            </a:r>
          </a:p>
          <a:p>
            <a:pPr lvl="1"/>
            <a:r>
              <a:rPr kumimoji="1" lang="ru-RU" altLang="ja-JP" dirty="0" smtClean="0">
                <a:solidFill>
                  <a:srgbClr val="0070C0"/>
                </a:solidFill>
              </a:rPr>
              <a:t>учет леса: поглощение 65-80 млн т СО2 в год</a:t>
            </a:r>
          </a:p>
          <a:p>
            <a:r>
              <a:rPr kumimoji="1" lang="ru-RU" altLang="ja-JP" dirty="0" smtClean="0"/>
              <a:t>Создан механизм </a:t>
            </a:r>
            <a:r>
              <a:rPr kumimoji="1" lang="en-US" altLang="ja-JP" dirty="0" smtClean="0"/>
              <a:t>JCM</a:t>
            </a:r>
            <a:r>
              <a:rPr kumimoji="1" lang="ru-RU" altLang="ja-JP" dirty="0" smtClean="0"/>
              <a:t>:</a:t>
            </a:r>
          </a:p>
          <a:p>
            <a:pPr lvl="1"/>
            <a:r>
              <a:rPr kumimoji="1" lang="ru-RU" altLang="ja-JP" dirty="0" smtClean="0"/>
              <a:t>соглашения с </a:t>
            </a:r>
            <a:r>
              <a:rPr kumimoji="1" lang="en-US" altLang="ja-JP" dirty="0" smtClean="0"/>
              <a:t>16</a:t>
            </a:r>
            <a:r>
              <a:rPr kumimoji="1" lang="ru-RU" altLang="ja-JP" dirty="0" smtClean="0"/>
              <a:t> странами, </a:t>
            </a:r>
          </a:p>
          <a:p>
            <a:pPr lvl="1"/>
            <a:r>
              <a:rPr kumimoji="1" lang="ru-RU" altLang="ja-JP" dirty="0" smtClean="0"/>
              <a:t>купит 50-100 млн т СО2 в год</a:t>
            </a:r>
          </a:p>
          <a:p>
            <a:r>
              <a:rPr kumimoji="1" lang="ru-RU" altLang="ja-JP" dirty="0">
                <a:solidFill>
                  <a:srgbClr val="0070C0"/>
                </a:solidFill>
              </a:rPr>
              <a:t>Действует рынок квот на СО2 в городском округе </a:t>
            </a:r>
            <a:r>
              <a:rPr kumimoji="1" lang="ru-RU" altLang="ja-JP" dirty="0" smtClean="0">
                <a:solidFill>
                  <a:srgbClr val="0070C0"/>
                </a:solidFill>
              </a:rPr>
              <a:t>Токио:</a:t>
            </a:r>
            <a:endParaRPr kumimoji="1" lang="ru-RU" altLang="ja-JP" dirty="0">
              <a:solidFill>
                <a:srgbClr val="0070C0"/>
              </a:solidFill>
            </a:endParaRPr>
          </a:p>
          <a:p>
            <a:pPr lvl="1"/>
            <a:r>
              <a:rPr kumimoji="1" lang="ru-RU" altLang="ja-JP" dirty="0">
                <a:solidFill>
                  <a:srgbClr val="0070C0"/>
                </a:solidFill>
              </a:rPr>
              <a:t>п</a:t>
            </a:r>
            <a:r>
              <a:rPr kumimoji="1" lang="ru-RU" altLang="ja-JP" dirty="0" smtClean="0">
                <a:solidFill>
                  <a:srgbClr val="0070C0"/>
                </a:solidFill>
              </a:rPr>
              <a:t>лан перевыполнен: выбросы снижены на 25% к 2015 г. вместо 2020 г.</a:t>
            </a:r>
          </a:p>
          <a:p>
            <a:pPr lvl="1"/>
            <a:r>
              <a:rPr kumimoji="1" lang="ru-RU" altLang="ja-JP" dirty="0">
                <a:solidFill>
                  <a:srgbClr val="0070C0"/>
                </a:solidFill>
              </a:rPr>
              <a:t>ц</a:t>
            </a:r>
            <a:r>
              <a:rPr kumimoji="1" lang="ru-RU" altLang="ja-JP" dirty="0" smtClean="0">
                <a:solidFill>
                  <a:srgbClr val="0070C0"/>
                </a:solidFill>
              </a:rPr>
              <a:t>ель </a:t>
            </a:r>
            <a:r>
              <a:rPr kumimoji="1" lang="ru-RU" altLang="ja-JP" dirty="0">
                <a:solidFill>
                  <a:srgbClr val="0070C0"/>
                </a:solidFill>
              </a:rPr>
              <a:t>-30</a:t>
            </a:r>
            <a:r>
              <a:rPr kumimoji="1" lang="ru-RU" altLang="ja-JP" dirty="0" smtClean="0">
                <a:solidFill>
                  <a:srgbClr val="0070C0"/>
                </a:solidFill>
              </a:rPr>
              <a:t>% к 2030 г. </a:t>
            </a:r>
          </a:p>
          <a:p>
            <a:pPr lvl="1"/>
            <a:r>
              <a:rPr kumimoji="1" lang="ru-RU" altLang="ja-JP" dirty="0">
                <a:solidFill>
                  <a:srgbClr val="0070C0"/>
                </a:solidFill>
              </a:rPr>
              <a:t>ц</a:t>
            </a:r>
            <a:r>
              <a:rPr kumimoji="1" lang="ru-RU" altLang="ja-JP" dirty="0" smtClean="0">
                <a:solidFill>
                  <a:srgbClr val="0070C0"/>
                </a:solidFill>
              </a:rPr>
              <a:t>ена квот доходит до 100 </a:t>
            </a:r>
            <a:r>
              <a:rPr kumimoji="1" lang="en-US" altLang="ja-JP" dirty="0" smtClean="0">
                <a:solidFill>
                  <a:srgbClr val="0070C0"/>
                </a:solidFill>
              </a:rPr>
              <a:t>$</a:t>
            </a:r>
            <a:r>
              <a:rPr kumimoji="1" lang="ru-RU" altLang="ja-JP" dirty="0" smtClean="0">
                <a:solidFill>
                  <a:srgbClr val="0070C0"/>
                </a:solidFill>
              </a:rPr>
              <a:t> за т СО2</a:t>
            </a:r>
          </a:p>
          <a:p>
            <a:r>
              <a:rPr kumimoji="1" lang="ru-RU" altLang="ja-JP" dirty="0" smtClean="0"/>
              <a:t>Рассматривается создание национального углеродного рынка</a:t>
            </a:r>
            <a:endParaRPr kumimoji="1" lang="ja-JP" alt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416526"/>
              </p:ext>
            </p:extLst>
          </p:nvPr>
        </p:nvGraphicFramePr>
        <p:xfrm>
          <a:off x="5508104" y="1346222"/>
          <a:ext cx="3528392" cy="265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590" y="4437112"/>
            <a:ext cx="3502905" cy="215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148478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ru-RU" altLang="ja-JP" sz="1200" b="1" dirty="0" smtClean="0"/>
              <a:t>Выбросы в Японии, млн т СО2экв</a:t>
            </a:r>
            <a:endParaRPr kumimoji="1" lang="ja-JP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33590" y="4160113"/>
            <a:ext cx="348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ru-RU" altLang="ja-JP" sz="1100" b="1" dirty="0" smtClean="0"/>
              <a:t>Рынок квот на СО2 в Токио: сокращение выбросов</a:t>
            </a:r>
            <a:endParaRPr kumimoji="1" lang="ja-JP" altLang="en-US" sz="1100" b="1" dirty="0"/>
          </a:p>
        </p:txBody>
      </p:sp>
      <p:pic>
        <p:nvPicPr>
          <p:cNvPr id="2050" name="Picture 2" descr="Картинки по запросу япо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776"/>
            <a:ext cx="1359539" cy="9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1680" y="469448"/>
            <a:ext cx="357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ru-RU" altLang="ja-JP" sz="1400" b="1" dirty="0" smtClean="0">
                <a:solidFill>
                  <a:srgbClr val="FF0000"/>
                </a:solidFill>
              </a:rPr>
              <a:t>В 2015 г. потребление нефтепродуктов транспортом  снизилось на 2,5%!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1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85" y="265212"/>
            <a:ext cx="6371211" cy="1143000"/>
          </a:xfrm>
        </p:spPr>
        <p:txBody>
          <a:bodyPr/>
          <a:lstStyle/>
          <a:p>
            <a:r>
              <a:rPr kumimoji="1" lang="ru-RU" altLang="ja-JP" dirty="0" smtClean="0"/>
              <a:t>Китай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520335"/>
            <a:ext cx="4824536" cy="4923147"/>
          </a:xfrm>
        </p:spPr>
        <p:txBody>
          <a:bodyPr>
            <a:normAutofit fontScale="70000" lnSpcReduction="20000"/>
          </a:bodyPr>
          <a:lstStyle/>
          <a:p>
            <a:r>
              <a:rPr kumimoji="1" lang="ru-RU" altLang="ja-JP" dirty="0" smtClean="0"/>
              <a:t>Крупнейший источник выбросов углерода в мире. В 2020 г. - пик выбросов</a:t>
            </a:r>
            <a:endParaRPr kumimoji="1" lang="en-US" altLang="ja-JP" dirty="0" smtClean="0"/>
          </a:p>
          <a:p>
            <a:r>
              <a:rPr kumimoji="1" lang="ru-RU" altLang="ja-JP" dirty="0" smtClean="0">
                <a:solidFill>
                  <a:srgbClr val="0070C0"/>
                </a:solidFill>
              </a:rPr>
              <a:t>ВИЭ и уголь: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kumimoji="1" lang="ru-RU" altLang="ja-JP" dirty="0" smtClean="0">
                <a:solidFill>
                  <a:srgbClr val="0070C0"/>
                </a:solidFill>
              </a:rPr>
              <a:t>В 2015 г. солнечная генерация выросла на 74%, ветровая на 34%!</a:t>
            </a:r>
          </a:p>
          <a:p>
            <a:pPr lvl="1"/>
            <a:r>
              <a:rPr kumimoji="1" lang="ru-RU" altLang="ja-JP" dirty="0" smtClean="0">
                <a:solidFill>
                  <a:srgbClr val="0070C0"/>
                </a:solidFill>
              </a:rPr>
              <a:t>Потенциал ВИЭ </a:t>
            </a:r>
            <a:r>
              <a:rPr kumimoji="1" lang="en-US" altLang="ja-JP" dirty="0" smtClean="0">
                <a:solidFill>
                  <a:srgbClr val="0070C0"/>
                </a:solidFill>
              </a:rPr>
              <a:t>~6</a:t>
            </a:r>
            <a:r>
              <a:rPr kumimoji="1" lang="ru-RU" altLang="ja-JP" dirty="0" smtClean="0">
                <a:solidFill>
                  <a:srgbClr val="0070C0"/>
                </a:solidFill>
              </a:rPr>
              <a:t>000 ГВт</a:t>
            </a:r>
          </a:p>
          <a:p>
            <a:pPr lvl="1"/>
            <a:r>
              <a:rPr kumimoji="1" lang="ru-RU" altLang="ja-JP" dirty="0" smtClean="0">
                <a:solidFill>
                  <a:srgbClr val="0070C0"/>
                </a:solidFill>
              </a:rPr>
              <a:t>1000 угольных шахт будет закрыто в 2016 г.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ru-RU" altLang="ja-JP" dirty="0"/>
              <a:t>Рынок квот на СО2 действует в 7 </a:t>
            </a:r>
            <a:r>
              <a:rPr kumimoji="1" lang="ru-RU" altLang="ja-JP" dirty="0" smtClean="0"/>
              <a:t>провинциях. Цена 3,5-4 </a:t>
            </a:r>
            <a:r>
              <a:rPr kumimoji="1" lang="en-US" altLang="ja-JP" dirty="0" smtClean="0"/>
              <a:t>$/</a:t>
            </a:r>
            <a:r>
              <a:rPr kumimoji="1" lang="ru-RU" altLang="ja-JP" dirty="0" smtClean="0"/>
              <a:t>т СО2. В </a:t>
            </a:r>
            <a:r>
              <a:rPr kumimoji="1" lang="ru-RU" altLang="ja-JP" dirty="0"/>
              <a:t>2017 г. вводится национальный рынок углерода (крупнейший в мире)</a:t>
            </a:r>
          </a:p>
          <a:p>
            <a:r>
              <a:rPr kumimoji="1" lang="ru-RU" altLang="ja-JP" dirty="0" smtClean="0"/>
              <a:t>Огромный опыт реализации «киотских» проектов. Продано </a:t>
            </a:r>
            <a:br>
              <a:rPr kumimoji="1" lang="ru-RU" altLang="ja-JP" dirty="0" smtClean="0"/>
            </a:br>
            <a:r>
              <a:rPr kumimoji="1" lang="ru-RU" altLang="ja-JP" dirty="0" smtClean="0"/>
              <a:t>700 млн т СО2.</a:t>
            </a:r>
            <a:endParaRPr kumimoji="1" lang="ja-JP" altLang="en-US" dirty="0"/>
          </a:p>
        </p:txBody>
      </p:sp>
      <p:pic>
        <p:nvPicPr>
          <p:cNvPr id="3074" name="Picture 2" descr="Картинки по запросу кит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22309"/>
              </p:ext>
            </p:extLst>
          </p:nvPr>
        </p:nvGraphicFramePr>
        <p:xfrm>
          <a:off x="5004048" y="1530188"/>
          <a:ext cx="3926369" cy="247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033210" y="4293096"/>
            <a:ext cx="3985029" cy="2376264"/>
            <a:chOff x="6444208" y="1556792"/>
            <a:chExt cx="2699792" cy="1647166"/>
          </a:xfrm>
        </p:grpSpPr>
        <p:pic>
          <p:nvPicPr>
            <p:cNvPr id="9" name="Picture 2" descr="http://www.climatechangenews.com/files/2015/04/China-energy-sources-552x3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556792"/>
              <a:ext cx="2640294" cy="161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68344" y="1628800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ru-RU" altLang="ja-JP" sz="1050" b="1" dirty="0" smtClean="0"/>
                <a:t>Китай: сценарий 80% ВИЭ</a:t>
              </a:r>
              <a:endParaRPr kumimoji="1" lang="ja-JP" altLang="en-US" sz="10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32935" y="3034681"/>
              <a:ext cx="611065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500" i="1" dirty="0">
                  <a:solidFill>
                    <a:srgbClr val="888888"/>
                  </a:solidFill>
                  <a:latin typeface="Noto Sans"/>
                </a:rPr>
                <a:t>Source: CNREC</a:t>
              </a:r>
              <a:endParaRPr lang="ja-JP" altLang="en-US" sz="5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34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kumimoji="1" lang="ru-RU" altLang="ja-JP" dirty="0" smtClean="0"/>
              <a:t>Россия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637112"/>
          </a:xfrm>
        </p:spPr>
        <p:txBody>
          <a:bodyPr>
            <a:normAutofit fontScale="70000" lnSpcReduction="20000"/>
          </a:bodyPr>
          <a:lstStyle/>
          <a:p>
            <a:r>
              <a:rPr kumimoji="1" lang="ru-RU" altLang="ja-JP" dirty="0" smtClean="0"/>
              <a:t>ПКС подписано 22 апреля 2016 г.</a:t>
            </a:r>
          </a:p>
          <a:p>
            <a:r>
              <a:rPr kumimoji="1" lang="ru-RU" altLang="ja-JP" dirty="0" smtClean="0"/>
              <a:t>Проект плана реализации ПКС направлен в Правительство РФ</a:t>
            </a:r>
          </a:p>
          <a:p>
            <a:r>
              <a:rPr kumimoji="1" lang="ru-RU" altLang="ja-JP" dirty="0" smtClean="0"/>
              <a:t>Цель -30% к 2030 г. Возможно ужесточение</a:t>
            </a:r>
          </a:p>
          <a:p>
            <a:r>
              <a:rPr kumimoji="1" lang="ru-RU" altLang="ja-JP" dirty="0" smtClean="0"/>
              <a:t>В 2017 г. – концепция углеродного регулирования (рассматриваются рынок квот, углеродный налог, стандарты, субсидии, поддержка проектов...)</a:t>
            </a:r>
          </a:p>
          <a:p>
            <a:r>
              <a:rPr kumimoji="1" lang="ru-RU" altLang="ja-JP" dirty="0" smtClean="0"/>
              <a:t>2016-2017:</a:t>
            </a:r>
          </a:p>
          <a:p>
            <a:pPr lvl="1"/>
            <a:r>
              <a:rPr kumimoji="1" lang="ru-RU" altLang="ja-JP" dirty="0" smtClean="0"/>
              <a:t>отчетность предприятий о выбросах</a:t>
            </a:r>
          </a:p>
          <a:p>
            <a:pPr lvl="1"/>
            <a:r>
              <a:rPr kumimoji="1" lang="ru-RU" altLang="ja-JP" dirty="0" smtClean="0"/>
              <a:t>инвентаризация и прогнозы выбросов по регионам и отраслям</a:t>
            </a:r>
          </a:p>
          <a:p>
            <a:pPr lvl="1"/>
            <a:r>
              <a:rPr kumimoji="1" lang="ru-RU" altLang="ja-JP" dirty="0" smtClean="0"/>
              <a:t>поддержка проектной деятельности</a:t>
            </a:r>
          </a:p>
          <a:p>
            <a:pPr lvl="1"/>
            <a:r>
              <a:rPr kumimoji="1" lang="ru-RU" altLang="ja-JP" dirty="0" smtClean="0"/>
              <a:t>разработка национальной стратегии низкоуглеродного развития</a:t>
            </a:r>
          </a:p>
          <a:p>
            <a:pPr lvl="1"/>
            <a:endParaRPr kumimoji="1" lang="ja-JP" altLang="en-US" dirty="0"/>
          </a:p>
        </p:txBody>
      </p:sp>
      <p:pic>
        <p:nvPicPr>
          <p:cNvPr id="4100" name="Picture 4" descr="https://upload.wikimedia.org/wikipedia/commons/thumb/f/f3/Flag_of_Russia.svg/135px-Flag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512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496"/>
            <a:ext cx="2106835" cy="297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134774" cy="3027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6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kumimoji="1" lang="ru-RU" altLang="ja-JP" dirty="0" smtClean="0"/>
              <a:t>Австралия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6" y="1812096"/>
            <a:ext cx="5693197" cy="4970621"/>
          </a:xfrm>
        </p:spPr>
        <p:txBody>
          <a:bodyPr>
            <a:normAutofit fontScale="92500" lnSpcReduction="20000"/>
          </a:bodyPr>
          <a:lstStyle/>
          <a:p>
            <a:r>
              <a:rPr kumimoji="1" lang="ru-RU" altLang="ja-JP" dirty="0" smtClean="0"/>
              <a:t>Разработана стратегия декарбонизации</a:t>
            </a:r>
          </a:p>
          <a:p>
            <a:pPr lvl="1"/>
            <a:r>
              <a:rPr kumimoji="1" lang="ru-RU" altLang="ja-JP" dirty="0" smtClean="0"/>
              <a:t>Снижение выбросов на 82% </a:t>
            </a:r>
            <a:br>
              <a:rPr kumimoji="1" lang="ru-RU" altLang="ja-JP" dirty="0" smtClean="0"/>
            </a:br>
            <a:r>
              <a:rPr kumimoji="1" lang="ru-RU" altLang="ja-JP" dirty="0" smtClean="0"/>
              <a:t>к 2050 г.</a:t>
            </a:r>
          </a:p>
          <a:p>
            <a:pPr lvl="1"/>
            <a:r>
              <a:rPr kumimoji="1" lang="ru-RU" altLang="ja-JP" dirty="0" smtClean="0"/>
              <a:t>ВИЭ, АЭС, </a:t>
            </a:r>
            <a:r>
              <a:rPr kumimoji="1" lang="en-US" altLang="ja-JP" dirty="0" smtClean="0"/>
              <a:t>CCS</a:t>
            </a:r>
            <a:r>
              <a:rPr kumimoji="1" lang="ru-RU" altLang="ja-JP" dirty="0"/>
              <a:t> </a:t>
            </a:r>
            <a:r>
              <a:rPr kumimoji="1" lang="ru-RU" altLang="ja-JP" dirty="0" smtClean="0"/>
              <a:t>могут </a:t>
            </a:r>
            <a:br>
              <a:rPr kumimoji="1" lang="ru-RU" altLang="ja-JP" dirty="0" smtClean="0"/>
            </a:br>
            <a:r>
              <a:rPr kumimoji="1" lang="ru-RU" altLang="ja-JP" dirty="0" smtClean="0"/>
              <a:t>обеспечить нулевые выбросы</a:t>
            </a:r>
          </a:p>
          <a:p>
            <a:r>
              <a:rPr kumimoji="1" lang="ru-RU" altLang="ja-JP" dirty="0" smtClean="0"/>
              <a:t>Углеродный налог </a:t>
            </a:r>
          </a:p>
          <a:p>
            <a:pPr lvl="1"/>
            <a:r>
              <a:rPr kumimoji="1" lang="ru-RU" altLang="ja-JP" dirty="0" smtClean="0"/>
              <a:t>2012-2014 гг.</a:t>
            </a:r>
          </a:p>
          <a:p>
            <a:r>
              <a:rPr kumimoji="1" lang="ru-RU" altLang="ja-JP" dirty="0" smtClean="0"/>
              <a:t>Квази-СТВ</a:t>
            </a:r>
          </a:p>
          <a:p>
            <a:pPr lvl="1"/>
            <a:r>
              <a:rPr kumimoji="1" lang="ru-RU" altLang="ja-JP" dirty="0" smtClean="0"/>
              <a:t>150 электроэнергетических компаний участвуют в «рынке» (</a:t>
            </a:r>
            <a:r>
              <a:rPr lang="en-US" altLang="ja-JP" dirty="0" smtClean="0"/>
              <a:t>Australian </a:t>
            </a:r>
            <a:r>
              <a:rPr lang="en-US" altLang="ja-JP" dirty="0"/>
              <a:t>Carbon Credit </a:t>
            </a:r>
            <a:r>
              <a:rPr lang="en-US" altLang="ja-JP" dirty="0" smtClean="0"/>
              <a:t>Units</a:t>
            </a:r>
            <a:r>
              <a:rPr lang="ru-RU" altLang="ja-JP" dirty="0" smtClean="0"/>
              <a:t>)</a:t>
            </a:r>
            <a:endParaRPr kumimoji="1" lang="ru-RU" altLang="ja-JP" dirty="0" smtClean="0"/>
          </a:p>
        </p:txBody>
      </p:sp>
      <p:pic>
        <p:nvPicPr>
          <p:cNvPr id="5122" name="Picture 2" descr="http://www.australiance.com/australia/wp-content/uploads/2016/02/Australian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959"/>
            <a:ext cx="1608113" cy="13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508104" y="4151614"/>
            <a:ext cx="3493394" cy="2216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3848020"/>
            <a:ext cx="284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sz="1400" b="1" dirty="0" smtClean="0"/>
              <a:t>Перспективные проекты </a:t>
            </a:r>
            <a:r>
              <a:rPr kumimoji="1" lang="en-US" altLang="ja-JP" sz="1400" b="1" dirty="0" smtClean="0"/>
              <a:t>CCS</a:t>
            </a:r>
            <a:endParaRPr kumimoji="1" lang="ja-JP" alt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23413"/>
              </p:ext>
            </p:extLst>
          </p:nvPr>
        </p:nvGraphicFramePr>
        <p:xfrm>
          <a:off x="5796136" y="1536471"/>
          <a:ext cx="3024336" cy="200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361571982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200961335"/>
                    </a:ext>
                  </a:extLst>
                </a:gridCol>
              </a:tblGrid>
              <a:tr h="367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Солнечная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58 000 000 ПДж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6593046"/>
                  </a:ext>
                </a:extLst>
              </a:tr>
              <a:tr h="31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Ветровая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10 000 ПДж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52406985"/>
                  </a:ext>
                </a:extLst>
              </a:tr>
              <a:tr h="327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Биомасса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1000 ПДж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6563211"/>
                  </a:ext>
                </a:extLst>
              </a:tr>
              <a:tr h="327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Гидро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216 ПДж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50245889"/>
                  </a:ext>
                </a:extLst>
              </a:tr>
              <a:tr h="376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Геотермальная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441 000 ПДж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4029538"/>
                  </a:ext>
                </a:extLst>
              </a:tr>
              <a:tr h="295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Приливная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очень большой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2585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75150" y="1196752"/>
            <a:ext cx="284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sz="1400" b="1" dirty="0" smtClean="0"/>
              <a:t>Потенциал ВИЭ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939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152" y="3861049"/>
            <a:ext cx="309634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dirty="0" smtClean="0"/>
              <a:t>Задачи для РК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6136" cy="5213176"/>
          </a:xfrm>
        </p:spPr>
        <p:txBody>
          <a:bodyPr>
            <a:normAutofit fontScale="77500" lnSpcReduction="20000"/>
          </a:bodyPr>
          <a:lstStyle/>
          <a:p>
            <a:r>
              <a:rPr kumimoji="1" lang="ru-RU" altLang="ja-JP" dirty="0" smtClean="0"/>
              <a:t>Необходима стратегия низкоуглеродного развития до 2030 г. и далее</a:t>
            </a:r>
          </a:p>
          <a:p>
            <a:r>
              <a:rPr kumimoji="1" lang="ru-RU" altLang="ja-JP" dirty="0" smtClean="0">
                <a:solidFill>
                  <a:srgbClr val="0070C0"/>
                </a:solidFill>
              </a:rPr>
              <a:t>Использовать ЭКСПО-2017 как базу для </a:t>
            </a:r>
            <a:r>
              <a:rPr kumimoji="1" lang="en-US" altLang="ja-JP" dirty="0" smtClean="0">
                <a:solidFill>
                  <a:srgbClr val="0070C0"/>
                </a:solidFill>
              </a:rPr>
              <a:t>R&amp;D</a:t>
            </a:r>
            <a:r>
              <a:rPr kumimoji="1" lang="ru-RU" altLang="ja-JP" dirty="0">
                <a:solidFill>
                  <a:srgbClr val="0070C0"/>
                </a:solidFill>
              </a:rPr>
              <a:t> </a:t>
            </a:r>
            <a:r>
              <a:rPr kumimoji="1" lang="ru-RU" altLang="ja-JP" dirty="0" smtClean="0">
                <a:solidFill>
                  <a:srgbClr val="0070C0"/>
                </a:solidFill>
              </a:rPr>
              <a:t>и внедрения низкоуглеродных технологий</a:t>
            </a:r>
          </a:p>
          <a:p>
            <a:r>
              <a:rPr kumimoji="1" lang="ru-RU" altLang="ja-JP" dirty="0" smtClean="0"/>
              <a:t>СТВ – перспективный механизм, требует совершенствования и «привязки» к внешним рынкам</a:t>
            </a:r>
            <a:endParaRPr kumimoji="1" lang="ru-RU" altLang="ja-JP" dirty="0"/>
          </a:p>
          <a:p>
            <a:r>
              <a:rPr kumimoji="1" lang="ru-RU" altLang="ja-JP" dirty="0" smtClean="0">
                <a:solidFill>
                  <a:srgbClr val="297614"/>
                </a:solidFill>
              </a:rPr>
              <a:t>Обязательно – прирост поглощения СО</a:t>
            </a:r>
            <a:r>
              <a:rPr kumimoji="1" lang="ru-RU" altLang="ja-JP" baseline="-25000" dirty="0" smtClean="0">
                <a:solidFill>
                  <a:srgbClr val="297614"/>
                </a:solidFill>
              </a:rPr>
              <a:t>2</a:t>
            </a:r>
            <a:r>
              <a:rPr kumimoji="1" lang="ru-RU" altLang="ja-JP" dirty="0" smtClean="0">
                <a:solidFill>
                  <a:srgbClr val="297614"/>
                </a:solidFill>
              </a:rPr>
              <a:t> лесами и пастбищами может достигать 20-30 млн т СО2 в год. </a:t>
            </a:r>
            <a:br>
              <a:rPr kumimoji="1" lang="ru-RU" altLang="ja-JP" dirty="0" smtClean="0">
                <a:solidFill>
                  <a:srgbClr val="297614"/>
                </a:solidFill>
              </a:rPr>
            </a:br>
            <a:r>
              <a:rPr kumimoji="1" lang="ru-RU" altLang="ja-JP" dirty="0" smtClean="0">
                <a:solidFill>
                  <a:srgbClr val="297614"/>
                </a:solidFill>
              </a:rPr>
              <a:t>Это больше чем выбросы в металлургии и на транспорте. Нужна программа по управлению лесами</a:t>
            </a:r>
            <a:endParaRPr kumimoji="1" lang="ja-JP" altLang="en-US" dirty="0">
              <a:solidFill>
                <a:srgbClr val="297614"/>
              </a:solidFill>
            </a:endParaRPr>
          </a:p>
        </p:txBody>
      </p:sp>
      <p:pic>
        <p:nvPicPr>
          <p:cNvPr id="6146" name="Picture 2" descr="https://xakep.ru/wp-content/uploads/2015/12/2000px-Kazachst-n-pah-l-obr-zek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" y="292101"/>
            <a:ext cx="1979712" cy="10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696"/>
              </p:ext>
            </p:extLst>
          </p:nvPr>
        </p:nvGraphicFramePr>
        <p:xfrm>
          <a:off x="5940152" y="3978163"/>
          <a:ext cx="17281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595272"/>
              </p:ext>
            </p:extLst>
          </p:nvPr>
        </p:nvGraphicFramePr>
        <p:xfrm>
          <a:off x="7524328" y="3978163"/>
          <a:ext cx="1512168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378904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sz="1200" b="1" dirty="0" smtClean="0"/>
              <a:t>Накопленный углерод</a:t>
            </a:r>
            <a:r>
              <a:rPr lang="ru-RU" altLang="ja-JP" sz="1200" b="1" dirty="0"/>
              <a:t>, млн т </a:t>
            </a:r>
            <a:r>
              <a:rPr lang="ru-RU" altLang="ja-JP" sz="1200" b="1" dirty="0" smtClean="0"/>
              <a:t>СО2</a:t>
            </a:r>
            <a:endParaRPr lang="en-US" altLang="ja-JP" sz="1200" b="1" dirty="0"/>
          </a:p>
        </p:txBody>
      </p:sp>
      <p:pic>
        <p:nvPicPr>
          <p:cNvPr id="6148" name="Picture 4" descr="http://www.matritca.kz/uploads/posts/2015-07/1436880579_ex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90416"/>
            <a:ext cx="3096344" cy="20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7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4488843" cy="316835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Спасибо за внимание!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37321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Контакты:</a:t>
            </a:r>
          </a:p>
          <a:p>
            <a:r>
              <a:rPr lang="ru-RU" dirty="0" smtClean="0"/>
              <a:t>Георгий Сафонов, </a:t>
            </a:r>
            <a:r>
              <a:rPr lang="en-US" dirty="0" smtClean="0">
                <a:hlinkClick r:id="rId2"/>
              </a:rPr>
              <a:t>gvsafonov@gmail.com</a:t>
            </a:r>
            <a:endParaRPr lang="ru-RU" dirty="0"/>
          </a:p>
        </p:txBody>
      </p:sp>
      <p:pic>
        <p:nvPicPr>
          <p:cNvPr id="5122" name="Picture 2" descr="https://wallpaperscraft.com/image/hands_planet_earth_ball_man_ecology_80651_2560x10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44796"/>
          <a:stretch/>
        </p:blipFill>
        <p:spPr bwMode="auto">
          <a:xfrm>
            <a:off x="4572000" y="1700808"/>
            <a:ext cx="3456384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558</Words>
  <Application>Microsoft Office PowerPoint</Application>
  <PresentationFormat>Экран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Механизмы реализации Парижского климатического соглашения  на глобальном уровне</vt:lpstr>
      <vt:lpstr>Парижское соглашение</vt:lpstr>
      <vt:lpstr>Механизмы реализации ПКС</vt:lpstr>
      <vt:lpstr>Япония</vt:lpstr>
      <vt:lpstr>Китай</vt:lpstr>
      <vt:lpstr>Россия</vt:lpstr>
      <vt:lpstr>Австралия</vt:lpstr>
      <vt:lpstr>Задачи для РК</vt:lpstr>
      <vt:lpstr>Спасибо за внимание! 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Пользователь Windows</cp:lastModifiedBy>
  <cp:revision>230</cp:revision>
  <dcterms:created xsi:type="dcterms:W3CDTF">2015-10-10T06:46:41Z</dcterms:created>
  <dcterms:modified xsi:type="dcterms:W3CDTF">2016-07-04T04:33:00Z</dcterms:modified>
</cp:coreProperties>
</file>